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vert="horz" lIns="96661" tIns="48331" rIns="96661" bIns="48331" rtlCol="0"/>
          <a:lstStyle/>
          <a:p>
            <a:r>
              <a:rPr lang="en-US">
                <a:solidFill>
                  <a:srgbClr val="000000"/>
                </a:solidFill>
              </a:rPr>
              <a:t>Finally,  DHIS2 provides several reporting tools through the Reports app.  For example, we can use the Data Set Report to obtain detailed information about different aspects of the immunization program in a given health facility in a specific period.</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In summary, we have seen how to create different types of outputs in DHIS2 based on the data already entered.</a:t>
            </a:r>
          </a:p>
          <a:p>
            <a:r>
              <a:rPr lang="en-US">
                <a:solidFill>
                  <a:srgbClr val="000000"/>
                </a:solidFill>
              </a:rPr>
              <a:t>Pivot tables, charts, and maps can be created with just a couple of clicks, and a number of report types are available within the reports app.</a:t>
            </a:r>
          </a:p>
          <a:p>
            <a:r>
              <a:rPr lang="en-US">
                <a:solidFill>
                  <a:srgbClr val="000000"/>
                </a:solidFill>
              </a:rPr>
              <a:t>We can also add descriptions to the outputs and interpretations based on our analysis of the data.</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b="0" i="0" u="none" strike="noStrike">
                <a:solidFill>
                  <a:srgbClr val="000000"/>
                </a:solidFill>
                <a:effectLst/>
                <a:latin typeface="Lato" panose="020F0502020204030203" pitchFamily="34" charset="0"/>
              </a:rPr>
              <a:t>One of the most essential features of DHIS2 is its capability to transform and review the raw data users enter into the platform into different data visualization outputs.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In this video, we will review examples of how to visualize data using Pivot tables, Charts, Maps and Reports. Let's see how it works.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Let's say we are reviewing a child vaccination program and want to know how many children received their tuberculosis vaccine or BCG dose during the last 12 months in each district of the country.</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406" y="4968819"/>
            <a:ext cx="7198877" cy="1648549"/>
          </a:xfrm>
        </p:spPr>
        <p:txBody>
          <a:bodyPr vert="horz" lIns="96661" tIns="48331" rIns="96661" bIns="48331" rtlCol="0"/>
          <a:lstStyle/>
          <a:p>
            <a:r>
              <a:rPr lang="en-US" sz="1000">
                <a:solidFill>
                  <a:srgbClr val="000000"/>
                </a:solidFill>
              </a:rPr>
              <a:t>To get started, we can select the data visualizer app within DHIS2. From within this app, we can select Pivot tables as our visualization type. From the available dropdown menus we first select the data we want to see, in this example, “BCG doses given”. Then, the timeframe of those data, in this case, the last 12 months. And the locations where those data belong to, for example, all districts of the country. If we want to change the layout, we simply drag and drop the parameters to rearrange our request. In just a couple of clicks, we were able to get a summary of children immunized with BCG by district within the last 12 months. We can save this pivot table to use it later. What if we want to show these data as a chart?  We simply select the chart of our choice and rearrange the layout. If we are not sure about the best type of chart to choose, we’ll find short descriptions of each one of them to help us select the best fit for our needs. We can also visualize the data on a map, selecting it from the same menu. We can add different types of layers to our map to add more information to the output.</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213" y="484188"/>
            <a:ext cx="7270750" cy="4089400"/>
          </a:xfrm>
        </p:spPr>
      </p:sp>
      <p:sp>
        <p:nvSpPr>
          <p:cNvPr id="3" name="Notes Placeholder 2"/>
          <p:cNvSpPr>
            <a:spLocks noGrp="1"/>
          </p:cNvSpPr>
          <p:nvPr>
            <p:ph type="body" idx="1"/>
          </p:nvPr>
        </p:nvSpPr>
        <p:spPr>
          <a:xfrm>
            <a:off x="206407" y="5025968"/>
            <a:ext cx="7214687" cy="1723748"/>
          </a:xfrm>
        </p:spPr>
        <p:txBody>
          <a:bodyPr vert="horz" lIns="96661" tIns="48331" rIns="96661" bIns="48331" rtlCol="0"/>
          <a:lstStyle/>
          <a:p>
            <a:r>
              <a:rPr lang="en-US">
                <a:solidFill>
                  <a:srgbClr val="000000"/>
                </a:solidFill>
              </a:rPr>
              <a:t>All of these examples show very simple uses of the visualization data tools available in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We can also create more complex outputs using the same tools. For example, if we look at this chart, we will see that it shows the overall performance of delivering essential vaccines per region compared to an expected target</a:t>
            </a:r>
          </a:p>
          <a:p>
            <a:r>
              <a:rPr lang="en-US">
                <a:solidFill>
                  <a:srgbClr val="000000"/>
                </a:solidFill>
              </a:rPr>
              <a:t>and, more importantly, we can add descriptions and interpretations to these outputs based on the data being shown. This allows you to provide a bit more context to the data that you are displaying.</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vert="horz" lIns="96661" tIns="48331" rIns="96661" bIns="48331" rtlCol="0"/>
          <a:lstStyle/>
          <a:p>
            <a:r>
              <a:rPr lang="en-US">
                <a:solidFill>
                  <a:srgbClr val="000000"/>
                </a:solidFill>
              </a:rPr>
              <a:t>We can give this output a name and add a description that explains what we are measuring, For example, “if BCG coverage is greater than 90%, that means that we should sustain the efforts as they are.” Low coverage can be based on many different factors that we can explain here.</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vert="horz" lIns="96661" tIns="48331" rIns="96661" bIns="48331" rtlCol="0"/>
          <a:lstStyle/>
          <a:p>
            <a:r>
              <a:rPr lang="en-US">
                <a:solidFill>
                  <a:srgbClr val="000000"/>
                </a:solidFill>
              </a:rPr>
              <a:t>We can also add an interpretation based on our analysis of the data shown. For example, “In Cat District, EPI MR 2 is 52.2%. Have we checked to see if there is an issue with stock or service delivery?”</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1.svg"/><Relationship Id="rId3" Type="http://schemas.openxmlformats.org/officeDocument/2006/relationships/notesSlide" Target="../notesSlides/notesSlide11.xml"/><Relationship Id="rId7" Type="http://schemas.openxmlformats.org/officeDocument/2006/relationships/image" Target="../media/image34.svg"/><Relationship Id="rId12" Type="http://schemas.openxmlformats.org/officeDocument/2006/relationships/image" Target="../media/image60.png"/><Relationship Id="rId2" Type="http://schemas.openxmlformats.org/officeDocument/2006/relationships/slideLayout" Target="../slideLayouts/slideLayout11.xml"/><Relationship Id="rId1" Type="http://schemas.openxmlformats.org/officeDocument/2006/relationships/tags" Target="../tags/tag1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notesSlide" Target="../notesSlides/notesSlide2.xml"/><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slideLayout" Target="../slideLayouts/slideLayout26.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tags" Target="../tags/tag3.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image" Target="../media/image22.svg"/><Relationship Id="rId15" Type="http://schemas.openxmlformats.org/officeDocument/2006/relationships/image" Target="../media/image31.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notesSlide" Target="../notesSlides/notesSlide3.xml"/><Relationship Id="rId7" Type="http://schemas.openxmlformats.org/officeDocument/2006/relationships/image" Target="../media/image42.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slideLayout" Target="../slideLayouts/slideLayout2.xml"/><Relationship Id="rId16" Type="http://schemas.openxmlformats.org/officeDocument/2006/relationships/image" Target="../media/image35.png"/><Relationship Id="rId1" Type="http://schemas.openxmlformats.org/officeDocument/2006/relationships/tags" Target="../tags/tag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34.svg"/><Relationship Id="rId10" Type="http://schemas.openxmlformats.org/officeDocument/2006/relationships/image" Target="../media/image45.png"/><Relationship Id="rId19" Type="http://schemas.openxmlformats.org/officeDocument/2006/relationships/image" Target="../media/image38.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svg"/><Relationship Id="rId3" Type="http://schemas.openxmlformats.org/officeDocument/2006/relationships/notesSlide" Target="../notesSlides/notesSlide4.xml"/><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48.svg"/><Relationship Id="rId11" Type="http://schemas.openxmlformats.org/officeDocument/2006/relationships/image" Target="../media/image53.sv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ags" Target="../tags/tag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ags" Target="../tags/tag8.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9.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Data Outputs, Data Interpretation</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Introduction to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wrap="none" rtlCol="0">
            <a:spAutoFit/>
          </a:bodyPr>
          <a:lstStyle/>
          <a:p>
            <a:pPr algn="l">
              <a:buClr>
                <a:srgbClr val="008CCF"/>
              </a:buClr>
            </a:pPr>
            <a:r>
              <a:rPr lang="fr-FR" sz="2400" dirty="0"/>
              <a:t>DEMO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How to create different types of outputs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Pivot tables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Charts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Maps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Reports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name="connsiteX0" fmla="*/ 121147 w 486078"/>
                <a:gd name="connsiteY0" fmla="*/ 365638 h 486078"/>
                <a:gd name="connsiteX1" fmla="*/ 121865 w 486078"/>
                <a:gd name="connsiteY1" fmla="*/ 415519 h 486078"/>
                <a:gd name="connsiteX2" fmla="*/ 121147 w 486078"/>
                <a:gd name="connsiteY2" fmla="*/ 416237 h 486078"/>
                <a:gd name="connsiteX3" fmla="*/ 60574 w 486078"/>
                <a:gd name="connsiteY3" fmla="*/ 436188 h 486078"/>
                <a:gd name="connsiteX4" fmla="*/ 49891 w 486078"/>
                <a:gd name="connsiteY4" fmla="*/ 425505 h 486078"/>
                <a:gd name="connsiteX5" fmla="*/ 69842 w 486078"/>
                <a:gd name="connsiteY5" fmla="*/ 364931 h 486078"/>
                <a:gd name="connsiteX6" fmla="*/ 121147 w 486078"/>
                <a:gd name="connsiteY6" fmla="*/ 365638 h 486078"/>
                <a:gd name="connsiteX7" fmla="*/ 394858 w 486078"/>
                <a:gd name="connsiteY7" fmla="*/ 0 h 486078"/>
                <a:gd name="connsiteX8" fmla="*/ 44965 w 486078"/>
                <a:gd name="connsiteY8" fmla="*/ 350675 h 486078"/>
                <a:gd name="connsiteX9" fmla="*/ 0 w 486078"/>
                <a:gd name="connsiteY9" fmla="*/ 486079 h 486078"/>
                <a:gd name="connsiteX10" fmla="*/ 136111 w 486078"/>
                <a:gd name="connsiteY10" fmla="*/ 441176 h 486078"/>
                <a:gd name="connsiteX11" fmla="*/ 486079 w 486078"/>
                <a:gd name="connsiteY11" fmla="*/ 91282 h 4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078" h="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w="12402" cap="flat">
              <a:no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name="connsiteX0" fmla="*/ 141111 w 149552"/>
                <a:gd name="connsiteY0" fmla="*/ 59148 h 148891"/>
                <a:gd name="connsiteX1" fmla="*/ 90513 w 149552"/>
                <a:gd name="connsiteY1" fmla="*/ 8550 h 148891"/>
                <a:gd name="connsiteX2" fmla="*/ 50351 w 149552"/>
                <a:gd name="connsiteY2" fmla="*/ 8090 h 148891"/>
                <a:gd name="connsiteX3" fmla="*/ 49891 w 149552"/>
                <a:gd name="connsiteY3" fmla="*/ 8550 h 148891"/>
                <a:gd name="connsiteX4" fmla="*/ 0 w 149552"/>
                <a:gd name="connsiteY4" fmla="*/ 58441 h 148891"/>
                <a:gd name="connsiteX5" fmla="*/ 90513 w 149552"/>
                <a:gd name="connsiteY5" fmla="*/ 148892 h 148891"/>
                <a:gd name="connsiteX6" fmla="*/ 140392 w 149552"/>
                <a:gd name="connsiteY6" fmla="*/ 99013 h 148891"/>
                <a:gd name="connsiteX7" fmla="*/ 142827 w 149552"/>
                <a:gd name="connsiteY7" fmla="*/ 60927 h 148891"/>
                <a:gd name="connsiteX8" fmla="*/ 141111 w 149552"/>
                <a:gd name="connsiteY8" fmla="*/ 59148 h 14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52" h="148891">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w="12402" cap="flat">
              <a:noFill/>
              <a:prstDash val="solid"/>
              <a:miter/>
            </a:ln>
          </p:spPr>
          <p:txBody>
            <a:bodyPr rtlCol="0" anchor="ctr"/>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name="connsiteX0" fmla="*/ 0 w 213013"/>
                <a:gd name="connsiteY0" fmla="*/ 49630 h 49630"/>
                <a:gd name="connsiteX1" fmla="*/ 196561 w 213013"/>
                <a:gd name="connsiteY1" fmla="*/ 49630 h 49630"/>
                <a:gd name="connsiteX2" fmla="*/ 213013 w 213013"/>
                <a:gd name="connsiteY2" fmla="*/ 0 h 49630"/>
                <a:gd name="connsiteX3" fmla="*/ 0 w 213013"/>
                <a:gd name="connsiteY3" fmla="*/ 0 h 49630"/>
                <a:gd name="connsiteX4" fmla="*/ 0 w 213013"/>
                <a:gd name="connsiteY4" fmla="*/ 49630 h 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13" h="49630">
                  <a:moveTo>
                    <a:pt x="0" y="49630"/>
                  </a:moveTo>
                  <a:lnTo>
                    <a:pt x="196561" y="49630"/>
                  </a:lnTo>
                  <a:lnTo>
                    <a:pt x="213013" y="0"/>
                  </a:lnTo>
                  <a:lnTo>
                    <a:pt x="0" y="0"/>
                  </a:lnTo>
                  <a:lnTo>
                    <a:pt x="0" y="49630"/>
                  </a:lnTo>
                  <a:close/>
                </a:path>
              </a:pathLst>
            </a:custGeom>
            <a:solidFill>
              <a:schemeClr val="accent1"/>
            </a:solidFill>
            <a:ln w="12402"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name="connsiteX0" fmla="*/ 0 w 439723"/>
                <a:gd name="connsiteY0" fmla="*/ 49630 h 49630"/>
                <a:gd name="connsiteX1" fmla="*/ 390193 w 439723"/>
                <a:gd name="connsiteY1" fmla="*/ 49630 h 49630"/>
                <a:gd name="connsiteX2" fmla="*/ 439724 w 439723"/>
                <a:gd name="connsiteY2" fmla="*/ 0 h 49630"/>
                <a:gd name="connsiteX3" fmla="*/ 0 w 439723"/>
                <a:gd name="connsiteY3" fmla="*/ 0 h 49630"/>
                <a:gd name="connsiteX4" fmla="*/ 0 w 439723"/>
                <a:gd name="connsiteY4" fmla="*/ 49630 h 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723" h="49630">
                  <a:moveTo>
                    <a:pt x="0" y="49630"/>
                  </a:moveTo>
                  <a:lnTo>
                    <a:pt x="390193" y="49630"/>
                  </a:lnTo>
                  <a:lnTo>
                    <a:pt x="439724" y="0"/>
                  </a:lnTo>
                  <a:lnTo>
                    <a:pt x="0" y="0"/>
                  </a:lnTo>
                  <a:lnTo>
                    <a:pt x="0" y="49630"/>
                  </a:lnTo>
                  <a:close/>
                </a:path>
              </a:pathLst>
            </a:custGeom>
            <a:solidFill>
              <a:schemeClr val="accent1"/>
            </a:solidFill>
            <a:ln w="12402" cap="flat">
              <a:noFill/>
              <a:prstDash val="solid"/>
              <a:miter/>
            </a:ln>
          </p:spPr>
          <p:txBody>
            <a:bodyPr rtlCol="0" anchor="ctr"/>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name="connsiteX0" fmla="*/ 694824 w 769268"/>
                <a:gd name="connsiteY0" fmla="*/ 540970 h 992605"/>
                <a:gd name="connsiteX1" fmla="*/ 694824 w 769268"/>
                <a:gd name="connsiteY1" fmla="*/ 918160 h 992605"/>
                <a:gd name="connsiteX2" fmla="*/ 74445 w 769268"/>
                <a:gd name="connsiteY2" fmla="*/ 918160 h 992605"/>
                <a:gd name="connsiteX3" fmla="*/ 74445 w 769268"/>
                <a:gd name="connsiteY3" fmla="*/ 148891 h 992605"/>
                <a:gd name="connsiteX4" fmla="*/ 210929 w 769268"/>
                <a:gd name="connsiteY4" fmla="*/ 148891 h 992605"/>
                <a:gd name="connsiteX5" fmla="*/ 210929 w 769268"/>
                <a:gd name="connsiteY5" fmla="*/ 223336 h 992605"/>
                <a:gd name="connsiteX6" fmla="*/ 558340 w 769268"/>
                <a:gd name="connsiteY6" fmla="*/ 223336 h 992605"/>
                <a:gd name="connsiteX7" fmla="*/ 558340 w 769268"/>
                <a:gd name="connsiteY7" fmla="*/ 148891 h 992605"/>
                <a:gd name="connsiteX8" fmla="*/ 694824 w 769268"/>
                <a:gd name="connsiteY8" fmla="*/ 148891 h 992605"/>
                <a:gd name="connsiteX9" fmla="*/ 694824 w 769268"/>
                <a:gd name="connsiteY9" fmla="*/ 253387 h 992605"/>
                <a:gd name="connsiteX10" fmla="*/ 753139 w 769268"/>
                <a:gd name="connsiteY10" fmla="*/ 194923 h 992605"/>
                <a:gd name="connsiteX11" fmla="*/ 753139 w 769268"/>
                <a:gd name="connsiteY11" fmla="*/ 194923 h 992605"/>
                <a:gd name="connsiteX12" fmla="*/ 755261 w 769268"/>
                <a:gd name="connsiteY12" fmla="*/ 192801 h 992605"/>
                <a:gd name="connsiteX13" fmla="*/ 769269 w 769268"/>
                <a:gd name="connsiteY13" fmla="*/ 178793 h 992605"/>
                <a:gd name="connsiteX14" fmla="*/ 769269 w 769268"/>
                <a:gd name="connsiteY14" fmla="*/ 124076 h 992605"/>
                <a:gd name="connsiteX15" fmla="*/ 719639 w 769268"/>
                <a:gd name="connsiteY15" fmla="*/ 74445 h 992605"/>
                <a:gd name="connsiteX16" fmla="*/ 508710 w 769268"/>
                <a:gd name="connsiteY16" fmla="*/ 74445 h 992605"/>
                <a:gd name="connsiteX17" fmla="*/ 508710 w 769268"/>
                <a:gd name="connsiteY17" fmla="*/ 49630 h 992605"/>
                <a:gd name="connsiteX18" fmla="*/ 459080 w 769268"/>
                <a:gd name="connsiteY18" fmla="*/ 0 h 992605"/>
                <a:gd name="connsiteX19" fmla="*/ 310189 w 769268"/>
                <a:gd name="connsiteY19" fmla="*/ 0 h 992605"/>
                <a:gd name="connsiteX20" fmla="*/ 260559 w 769268"/>
                <a:gd name="connsiteY20" fmla="*/ 49630 h 992605"/>
                <a:gd name="connsiteX21" fmla="*/ 260559 w 769268"/>
                <a:gd name="connsiteY21" fmla="*/ 74445 h 992605"/>
                <a:gd name="connsiteX22" fmla="*/ 49630 w 769268"/>
                <a:gd name="connsiteY22" fmla="*/ 74445 h 992605"/>
                <a:gd name="connsiteX23" fmla="*/ 0 w 769268"/>
                <a:gd name="connsiteY23" fmla="*/ 124076 h 992605"/>
                <a:gd name="connsiteX24" fmla="*/ 0 w 769268"/>
                <a:gd name="connsiteY24" fmla="*/ 942975 h 992605"/>
                <a:gd name="connsiteX25" fmla="*/ 49630 w 769268"/>
                <a:gd name="connsiteY25" fmla="*/ 992605 h 992605"/>
                <a:gd name="connsiteX26" fmla="*/ 719639 w 769268"/>
                <a:gd name="connsiteY26" fmla="*/ 992605 h 992605"/>
                <a:gd name="connsiteX27" fmla="*/ 769269 w 769268"/>
                <a:gd name="connsiteY27" fmla="*/ 942975 h 992605"/>
                <a:gd name="connsiteX28" fmla="*/ 769269 w 769268"/>
                <a:gd name="connsiteY28" fmla="*/ 466524 h 992605"/>
                <a:gd name="connsiteX29" fmla="*/ 358132 w 769268"/>
                <a:gd name="connsiteY29" fmla="*/ 60350 h 992605"/>
                <a:gd name="connsiteX30" fmla="*/ 384634 w 769268"/>
                <a:gd name="connsiteY30" fmla="*/ 49630 h 992605"/>
                <a:gd name="connsiteX31" fmla="*/ 421857 w 769268"/>
                <a:gd name="connsiteY31" fmla="*/ 86853 h 992605"/>
                <a:gd name="connsiteX32" fmla="*/ 384634 w 769268"/>
                <a:gd name="connsiteY32" fmla="*/ 124076 h 992605"/>
                <a:gd name="connsiteX33" fmla="*/ 347412 w 769268"/>
                <a:gd name="connsiteY33" fmla="*/ 86853 h 992605"/>
                <a:gd name="connsiteX34" fmla="*/ 358132 w 769268"/>
                <a:gd name="connsiteY34" fmla="*/ 60350 h 99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69268" h="992605">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w="12402" cap="flat">
              <a:noFill/>
              <a:prstDash val="solid"/>
              <a:miter/>
            </a:ln>
          </p:spPr>
          <p:txBody>
            <a:bodyPr rtlCol="0" anchor="ctr"/>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name="connsiteX0" fmla="*/ 0 w 290833"/>
                <a:gd name="connsiteY0" fmla="*/ 49630 h 49630"/>
                <a:gd name="connsiteX1" fmla="*/ 241302 w 290833"/>
                <a:gd name="connsiteY1" fmla="*/ 49630 h 49630"/>
                <a:gd name="connsiteX2" fmla="*/ 290833 w 290833"/>
                <a:gd name="connsiteY2" fmla="*/ 0 h 49630"/>
                <a:gd name="connsiteX3" fmla="*/ 0 w 290833"/>
                <a:gd name="connsiteY3" fmla="*/ 0 h 49630"/>
                <a:gd name="connsiteX4" fmla="*/ 0 w 290833"/>
                <a:gd name="connsiteY4" fmla="*/ 49630 h 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3" h="49630">
                  <a:moveTo>
                    <a:pt x="0" y="49630"/>
                  </a:moveTo>
                  <a:lnTo>
                    <a:pt x="241302" y="49630"/>
                  </a:lnTo>
                  <a:lnTo>
                    <a:pt x="290833" y="0"/>
                  </a:lnTo>
                  <a:lnTo>
                    <a:pt x="0" y="0"/>
                  </a:lnTo>
                  <a:lnTo>
                    <a:pt x="0" y="49630"/>
                  </a:lnTo>
                  <a:close/>
                </a:path>
              </a:pathLst>
            </a:custGeom>
            <a:solidFill>
              <a:srgbClr val="000000"/>
            </a:solidFill>
            <a:ln w="12402" cap="flat">
              <a:noFill/>
              <a:prstDash val="solid"/>
              <a:miter/>
            </a:ln>
          </p:spPr>
          <p:txBody>
            <a:bodyPr rtlCol="0" anchor="ctr"/>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Interpretation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w="47625" cap="flat">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31092"/>
    </mc:Choice>
    <mc:Fallback xmlns="">
      <p:transition spd="slow" advTm="31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fade">
                                      <p:cBhvr>
                                        <p:cTn id="44" dur="500"/>
                                        <p:tgtEl>
                                          <p:spTgt spid="66"/>
                                        </p:tgtEl>
                                      </p:cBhvr>
                                    </p:animEffect>
                                  </p:childTnLst>
                                </p:cTn>
                              </p:par>
                              <p:par>
                                <p:cTn id="45" presetID="10"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heel(1)">
                                      <p:cBhvr>
                                        <p:cTn id="52" dur="2000"/>
                                        <p:tgtEl>
                                          <p:spTgt spid="4"/>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ntr" presetSubtype="0" fill="hold" nodeType="withEffect">
                                  <p:stCondLst>
                                    <p:cond delay="100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animBg="1"/>
      <p:bldP spid="34" grpId="0" animBg="1"/>
      <p:bldP spid="35" grpId="0" animBg="1"/>
      <p:bldP spid="37" grpId="0" animBg="1"/>
      <p:bldP spid="66" grpId="0" animBg="1"/>
      <p:bldP spid="67"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758">
        <p:strips/>
      </p:transition>
    </mc:Choice>
    <mc:Fallback xmlns="">
      <p:transition spd="slow" advClick="0" advTm="12758">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wrap="square" rtlCol="0">
            <a:spAutoFit/>
          </a:bodyPr>
          <a:lstStyle/>
          <a:p>
            <a:pPr algn="ctr">
              <a:buClr>
                <a:srgbClr val="008CCF"/>
              </a:buClr>
            </a:pPr>
            <a:r>
              <a:rPr lang="es-ES" sz="2400"/>
              <a:t>Data inputs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wrap="square" rtlCol="0">
            <a:spAutoFit/>
          </a:bodyPr>
          <a:lstStyle/>
          <a:p>
            <a:pPr algn="ctr">
              <a:buClr>
                <a:srgbClr val="008CCF"/>
              </a:buClr>
            </a:pPr>
            <a:r>
              <a:rPr lang="es-ES" sz="2400"/>
              <a:t>Data visualization outputs </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16401"/>
    </mc:Choice>
    <mc:Fallback xmlns="">
      <p:transition spd="slow" advTm="164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5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25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250"/>
                                        <p:tgtEl>
                                          <p:spTgt spid="65"/>
                                        </p:tgtEl>
                                      </p:cBhvr>
                                    </p:animEffect>
                                  </p:childTnLst>
                                </p:cTn>
                              </p:par>
                            </p:childTnLst>
                          </p:cTn>
                        </p:par>
                        <p:par>
                          <p:cTn id="29" fill="hold">
                            <p:stCondLst>
                              <p:cond delay="750"/>
                            </p:stCondLst>
                            <p:childTnLst>
                              <p:par>
                                <p:cTn id="30" presetID="10" presetClass="entr" presetSubtype="0"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25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25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250"/>
                                        <p:tgtEl>
                                          <p:spTgt spid="6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250"/>
                                        <p:tgtEl>
                                          <p:spTgt spid="55"/>
                                        </p:tgtEl>
                                      </p:cBhvr>
                                    </p:animEffect>
                                  </p:childTnLst>
                                </p:cTn>
                              </p:par>
                              <p:par>
                                <p:cTn id="43" presetID="10"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250"/>
                                        <p:tgtEl>
                                          <p:spTgt spid="5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250"/>
                                        <p:tgtEl>
                                          <p:spTgt spid="61"/>
                                        </p:tgtEl>
                                      </p:cBhvr>
                                    </p:animEffect>
                                  </p:childTnLst>
                                </p:cTn>
                              </p:par>
                            </p:childTnLst>
                          </p:cTn>
                        </p:par>
                        <p:par>
                          <p:cTn id="49" fill="hold">
                            <p:stCondLst>
                              <p:cond delay="1250"/>
                            </p:stCondLst>
                            <p:childTnLst>
                              <p:par>
                                <p:cTn id="50" presetID="10" presetClass="entr" presetSubtype="0" fill="hold" grpId="0" nodeType="after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250"/>
                                        <p:tgtEl>
                                          <p:spTgt spid="56"/>
                                        </p:tgtEl>
                                      </p:cBhvr>
                                    </p:animEffect>
                                  </p:childTnLst>
                                </p:cTn>
                              </p:par>
                              <p:par>
                                <p:cTn id="53" presetID="10"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250"/>
                                        <p:tgtEl>
                                          <p:spTgt spid="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250"/>
                                        <p:tgtEl>
                                          <p:spTgt spid="60"/>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250"/>
                                        <p:tgtEl>
                                          <p:spTgt spid="67"/>
                                        </p:tgtEl>
                                      </p:cBhvr>
                                    </p:animEffect>
                                  </p:childTnLst>
                                </p:cTn>
                              </p:par>
                              <p:par>
                                <p:cTn id="63" presetID="10"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250"/>
                                        <p:tgtEl>
                                          <p:spTgt spid="3"/>
                                        </p:tgtEl>
                                      </p:cBhvr>
                                    </p:animEffect>
                                  </p:childTnLst>
                                </p:cTn>
                              </p:par>
                              <p:par>
                                <p:cTn id="69" presetID="10" presetClass="exit" presetSubtype="0" fill="hold" grpId="1" nodeType="withEffect">
                                  <p:stCondLst>
                                    <p:cond delay="0"/>
                                  </p:stCondLst>
                                  <p:childTnLst>
                                    <p:animEffect transition="out" filter="fade">
                                      <p:cBhvr>
                                        <p:cTn id="70" dur="250"/>
                                        <p:tgtEl>
                                          <p:spTgt spid="2"/>
                                        </p:tgtEl>
                                      </p:cBhvr>
                                    </p:animEffect>
                                    <p:set>
                                      <p:cBhvr>
                                        <p:cTn id="71" dur="1" fill="hold">
                                          <p:stCondLst>
                                            <p:cond delay="249"/>
                                          </p:stCondLst>
                                        </p:cTn>
                                        <p:tgtEl>
                                          <p:spTgt spid="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53"/>
                                        </p:tgtEl>
                                      </p:cBhvr>
                                    </p:animEffect>
                                    <p:set>
                                      <p:cBhvr>
                                        <p:cTn id="74" dur="1" fill="hold">
                                          <p:stCondLst>
                                            <p:cond delay="249"/>
                                          </p:stCondLst>
                                        </p:cTn>
                                        <p:tgtEl>
                                          <p:spTgt spid="5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250"/>
                                        <p:tgtEl>
                                          <p:spTgt spid="65"/>
                                        </p:tgtEl>
                                      </p:cBhvr>
                                    </p:animEffect>
                                    <p:set>
                                      <p:cBhvr>
                                        <p:cTn id="77" dur="1" fill="hold">
                                          <p:stCondLst>
                                            <p:cond delay="249"/>
                                          </p:stCondLst>
                                        </p:cTn>
                                        <p:tgtEl>
                                          <p:spTgt spid="65"/>
                                        </p:tgtEl>
                                        <p:attrNameLst>
                                          <p:attrName>style.visibility</p:attrName>
                                        </p:attrNameLst>
                                      </p:cBhvr>
                                      <p:to>
                                        <p:strVal val="hidden"/>
                                      </p:to>
                                    </p:set>
                                  </p:childTnLst>
                                </p:cTn>
                              </p:par>
                            </p:childTnLst>
                          </p:cTn>
                        </p:par>
                        <p:par>
                          <p:cTn id="78" fill="hold">
                            <p:stCondLst>
                              <p:cond delay="1750"/>
                            </p:stCondLst>
                            <p:childTnLst>
                              <p:par>
                                <p:cTn id="79" presetID="10" presetClass="exit" presetSubtype="0" fill="hold" grpId="1" nodeType="afterEffect">
                                  <p:stCondLst>
                                    <p:cond delay="0"/>
                                  </p:stCondLst>
                                  <p:childTnLst>
                                    <p:animEffect transition="out" filter="fade">
                                      <p:cBhvr>
                                        <p:cTn id="80" dur="250"/>
                                        <p:tgtEl>
                                          <p:spTgt spid="54"/>
                                        </p:tgtEl>
                                      </p:cBhvr>
                                    </p:animEffect>
                                    <p:set>
                                      <p:cBhvr>
                                        <p:cTn id="81" dur="1" fill="hold">
                                          <p:stCondLst>
                                            <p:cond delay="249"/>
                                          </p:stCondLst>
                                        </p:cTn>
                                        <p:tgtEl>
                                          <p:spTgt spid="54"/>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50"/>
                                        <p:tgtEl>
                                          <p:spTgt spid="58"/>
                                        </p:tgtEl>
                                      </p:cBhvr>
                                    </p:animEffect>
                                    <p:set>
                                      <p:cBhvr>
                                        <p:cTn id="84" dur="1" fill="hold">
                                          <p:stCondLst>
                                            <p:cond delay="249"/>
                                          </p:stCondLst>
                                        </p:cTn>
                                        <p:tgtEl>
                                          <p:spTgt spid="58"/>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250"/>
                                        <p:tgtEl>
                                          <p:spTgt spid="64"/>
                                        </p:tgtEl>
                                      </p:cBhvr>
                                    </p:animEffect>
                                    <p:set>
                                      <p:cBhvr>
                                        <p:cTn id="87" dur="1" fill="hold">
                                          <p:stCondLst>
                                            <p:cond delay="249"/>
                                          </p:stCondLst>
                                        </p:cTn>
                                        <p:tgtEl>
                                          <p:spTgt spid="64"/>
                                        </p:tgtEl>
                                        <p:attrNameLst>
                                          <p:attrName>style.visibility</p:attrName>
                                        </p:attrNameLst>
                                      </p:cBhvr>
                                      <p:to>
                                        <p:strVal val="hidden"/>
                                      </p:to>
                                    </p:set>
                                  </p:childTnLst>
                                </p:cTn>
                              </p:par>
                            </p:childTnLst>
                          </p:cTn>
                        </p:par>
                        <p:par>
                          <p:cTn id="88" fill="hold">
                            <p:stCondLst>
                              <p:cond delay="2000"/>
                            </p:stCondLst>
                            <p:childTnLst>
                              <p:par>
                                <p:cTn id="89" presetID="10" presetClass="exit" presetSubtype="0" fill="hold" grpId="1" nodeType="afterEffect">
                                  <p:stCondLst>
                                    <p:cond delay="0"/>
                                  </p:stCondLst>
                                  <p:childTnLst>
                                    <p:animEffect transition="out" filter="fade">
                                      <p:cBhvr>
                                        <p:cTn id="90" dur="250"/>
                                        <p:tgtEl>
                                          <p:spTgt spid="55"/>
                                        </p:tgtEl>
                                      </p:cBhvr>
                                    </p:animEffect>
                                    <p:set>
                                      <p:cBhvr>
                                        <p:cTn id="91" dur="1" fill="hold">
                                          <p:stCondLst>
                                            <p:cond delay="249"/>
                                          </p:stCondLst>
                                        </p:cTn>
                                        <p:tgtEl>
                                          <p:spTgt spid="55"/>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59"/>
                                        </p:tgtEl>
                                      </p:cBhvr>
                                    </p:animEffect>
                                    <p:set>
                                      <p:cBhvr>
                                        <p:cTn id="94" dur="1" fill="hold">
                                          <p:stCondLst>
                                            <p:cond delay="249"/>
                                          </p:stCondLst>
                                        </p:cTn>
                                        <p:tgtEl>
                                          <p:spTgt spid="59"/>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250"/>
                                        <p:tgtEl>
                                          <p:spTgt spid="61"/>
                                        </p:tgtEl>
                                      </p:cBhvr>
                                    </p:animEffect>
                                    <p:set>
                                      <p:cBhvr>
                                        <p:cTn id="97" dur="1" fill="hold">
                                          <p:stCondLst>
                                            <p:cond delay="249"/>
                                          </p:stCondLst>
                                        </p:cTn>
                                        <p:tgtEl>
                                          <p:spTgt spid="61"/>
                                        </p:tgtEl>
                                        <p:attrNameLst>
                                          <p:attrName>style.visibility</p:attrName>
                                        </p:attrNameLst>
                                      </p:cBhvr>
                                      <p:to>
                                        <p:strVal val="hidden"/>
                                      </p:to>
                                    </p:set>
                                  </p:childTnLst>
                                </p:cTn>
                              </p:par>
                            </p:childTnLst>
                          </p:cTn>
                        </p:par>
                        <p:par>
                          <p:cTn id="98" fill="hold">
                            <p:stCondLst>
                              <p:cond delay="2250"/>
                            </p:stCondLst>
                            <p:childTnLst>
                              <p:par>
                                <p:cTn id="99" presetID="10" presetClass="exit" presetSubtype="0" fill="hold" grpId="1" nodeType="afterEffect">
                                  <p:stCondLst>
                                    <p:cond delay="0"/>
                                  </p:stCondLst>
                                  <p:childTnLst>
                                    <p:animEffect transition="out" filter="fade">
                                      <p:cBhvr>
                                        <p:cTn id="100" dur="250"/>
                                        <p:tgtEl>
                                          <p:spTgt spid="56"/>
                                        </p:tgtEl>
                                      </p:cBhvr>
                                    </p:animEffect>
                                    <p:set>
                                      <p:cBhvr>
                                        <p:cTn id="101" dur="1" fill="hold">
                                          <p:stCondLst>
                                            <p:cond delay="249"/>
                                          </p:stCondLst>
                                        </p:cTn>
                                        <p:tgtEl>
                                          <p:spTgt spid="56"/>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250"/>
                                        <p:tgtEl>
                                          <p:spTgt spid="66"/>
                                        </p:tgtEl>
                                      </p:cBhvr>
                                    </p:animEffect>
                                    <p:set>
                                      <p:cBhvr>
                                        <p:cTn id="104" dur="1" fill="hold">
                                          <p:stCondLst>
                                            <p:cond delay="249"/>
                                          </p:stCondLst>
                                        </p:cTn>
                                        <p:tgtEl>
                                          <p:spTgt spid="66"/>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250"/>
                                        <p:tgtEl>
                                          <p:spTgt spid="60"/>
                                        </p:tgtEl>
                                      </p:cBhvr>
                                    </p:animEffect>
                                    <p:set>
                                      <p:cBhvr>
                                        <p:cTn id="107" dur="1" fill="hold">
                                          <p:stCondLst>
                                            <p:cond delay="249"/>
                                          </p:stCondLst>
                                        </p:cTn>
                                        <p:tgtEl>
                                          <p:spTgt spid="60"/>
                                        </p:tgtEl>
                                        <p:attrNameLst>
                                          <p:attrName>style.visibility</p:attrName>
                                        </p:attrNameLst>
                                      </p:cBhvr>
                                      <p:to>
                                        <p:strVal val="hidden"/>
                                      </p:to>
                                    </p:set>
                                  </p:childTnLst>
                                </p:cTn>
                              </p:par>
                            </p:childTnLst>
                          </p:cTn>
                        </p:par>
                        <p:par>
                          <p:cTn id="108" fill="hold">
                            <p:stCondLst>
                              <p:cond delay="2500"/>
                            </p:stCondLst>
                            <p:childTnLst>
                              <p:par>
                                <p:cTn id="109" presetID="10" presetClass="exit" presetSubtype="0" fill="hold" grpId="1" nodeType="afterEffect">
                                  <p:stCondLst>
                                    <p:cond delay="0"/>
                                  </p:stCondLst>
                                  <p:childTnLst>
                                    <p:animEffect transition="out" filter="fade">
                                      <p:cBhvr>
                                        <p:cTn id="110" dur="250"/>
                                        <p:tgtEl>
                                          <p:spTgt spid="67"/>
                                        </p:tgtEl>
                                      </p:cBhvr>
                                    </p:animEffect>
                                    <p:set>
                                      <p:cBhvr>
                                        <p:cTn id="111" dur="1" fill="hold">
                                          <p:stCondLst>
                                            <p:cond delay="249"/>
                                          </p:stCondLst>
                                        </p:cTn>
                                        <p:tgtEl>
                                          <p:spTgt spid="67"/>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250"/>
                                        <p:tgtEl>
                                          <p:spTgt spid="68"/>
                                        </p:tgtEl>
                                      </p:cBhvr>
                                    </p:animEffect>
                                    <p:set>
                                      <p:cBhvr>
                                        <p:cTn id="114" dur="1" fill="hold">
                                          <p:stCondLst>
                                            <p:cond delay="249"/>
                                          </p:stCondLst>
                                        </p:cTn>
                                        <p:tgtEl>
                                          <p:spTgt spid="68"/>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250"/>
                                        <p:tgtEl>
                                          <p:spTgt spid="3"/>
                                        </p:tgtEl>
                                      </p:cBhvr>
                                    </p:animEffect>
                                    <p:set>
                                      <p:cBhvr>
                                        <p:cTn id="117" dur="1" fill="hold">
                                          <p:stCondLst>
                                            <p:cond delay="249"/>
                                          </p:stCondLst>
                                        </p:cTn>
                                        <p:tgtEl>
                                          <p:spTgt spid="3"/>
                                        </p:tgtEl>
                                        <p:attrNameLst>
                                          <p:attrName>style.visibility</p:attrName>
                                        </p:attrNameLst>
                                      </p:cBhvr>
                                      <p:to>
                                        <p:strVal val="hidden"/>
                                      </p:to>
                                    </p:set>
                                  </p:childTnLst>
                                </p:cTn>
                              </p:par>
                              <p:par>
                                <p:cTn id="118" presetID="22" presetClass="entr" presetSubtype="8" fill="hold" nodeType="with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left)">
                                      <p:cBhvr>
                                        <p:cTn id="120" dur="500"/>
                                        <p:tgtEl>
                                          <p:spTgt spid="18"/>
                                        </p:tgtEl>
                                      </p:cBhvr>
                                    </p:animEffect>
                                  </p:childTnLst>
                                </p:cTn>
                              </p:par>
                            </p:childTnLst>
                          </p:cTn>
                        </p:par>
                        <p:par>
                          <p:cTn id="121" fill="hold">
                            <p:stCondLst>
                              <p:cond delay="3000"/>
                            </p:stCondLst>
                            <p:childTnLst>
                              <p:par>
                                <p:cTn id="122" presetID="22" presetClass="entr" presetSubtype="8" fill="hold" nodeType="after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wipe(left)">
                                      <p:cBhvr>
                                        <p:cTn id="124" dur="500"/>
                                        <p:tgtEl>
                                          <p:spTgt spid="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fade">
                                      <p:cBhvr>
                                        <p:cTn id="130" dur="250"/>
                                        <p:tgtEl>
                                          <p:spTgt spid="4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6"/>
                                        </p:tgtEl>
                                        <p:attrNameLst>
                                          <p:attrName>style.visibility</p:attrName>
                                        </p:attrNameLst>
                                      </p:cBhvr>
                                      <p:to>
                                        <p:strVal val="visible"/>
                                      </p:to>
                                    </p:set>
                                    <p:animEffect transition="in" filter="fade">
                                      <p:cBhvr>
                                        <p:cTn id="133" dur="250"/>
                                        <p:tgtEl>
                                          <p:spTgt spid="16"/>
                                        </p:tgtEl>
                                      </p:cBhvr>
                                    </p:animEffect>
                                  </p:childTnLst>
                                </p:cTn>
                              </p:par>
                              <p:par>
                                <p:cTn id="134" presetID="10" presetClass="entr" presetSubtype="0" fill="hold" nodeType="with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fade">
                                      <p:cBhvr>
                                        <p:cTn id="136" dur="250"/>
                                        <p:tgtEl>
                                          <p:spTgt spid="5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fade">
                                      <p:cBhvr>
                                        <p:cTn id="139" dur="250"/>
                                        <p:tgtEl>
                                          <p:spTgt spid="73"/>
                                        </p:tgtEl>
                                      </p:cBhvr>
                                    </p:animEffect>
                                  </p:childTnLst>
                                </p:cTn>
                              </p:par>
                            </p:childTnLst>
                          </p:cTn>
                        </p:par>
                        <p:par>
                          <p:cTn id="140" fill="hold">
                            <p:stCondLst>
                              <p:cond delay="3500"/>
                            </p:stCondLst>
                            <p:childTnLst>
                              <p:par>
                                <p:cTn id="141" presetID="10" presetClass="entr" presetSubtype="0" fill="hold" grpId="0" nodeType="afterEffect">
                                  <p:stCondLst>
                                    <p:cond delay="0"/>
                                  </p:stCondLst>
                                  <p:childTnLst>
                                    <p:set>
                                      <p:cBhvr>
                                        <p:cTn id="142" dur="1" fill="hold">
                                          <p:stCondLst>
                                            <p:cond delay="0"/>
                                          </p:stCondLst>
                                        </p:cTn>
                                        <p:tgtEl>
                                          <p:spTgt spid="52"/>
                                        </p:tgtEl>
                                        <p:attrNameLst>
                                          <p:attrName>style.visibility</p:attrName>
                                        </p:attrNameLst>
                                      </p:cBhvr>
                                      <p:to>
                                        <p:strVal val="visible"/>
                                      </p:to>
                                    </p:set>
                                    <p:animEffect transition="in" filter="fade">
                                      <p:cBhvr>
                                        <p:cTn id="143" dur="250"/>
                                        <p:tgtEl>
                                          <p:spTgt spid="52"/>
                                        </p:tgtEl>
                                      </p:cBhvr>
                                    </p:animEffect>
                                  </p:childTnLst>
                                </p:cTn>
                              </p:par>
                              <p:par>
                                <p:cTn id="144" presetID="10" presetClass="entr" presetSubtype="0" fill="hold" nodeType="withEffect">
                                  <p:stCondLst>
                                    <p:cond delay="0"/>
                                  </p:stCondLst>
                                  <p:childTnLst>
                                    <p:set>
                                      <p:cBhvr>
                                        <p:cTn id="145" dur="1" fill="hold">
                                          <p:stCondLst>
                                            <p:cond delay="0"/>
                                          </p:stCondLst>
                                        </p:cTn>
                                        <p:tgtEl>
                                          <p:spTgt spid="63"/>
                                        </p:tgtEl>
                                        <p:attrNameLst>
                                          <p:attrName>style.visibility</p:attrName>
                                        </p:attrNameLst>
                                      </p:cBhvr>
                                      <p:to>
                                        <p:strVal val="visible"/>
                                      </p:to>
                                    </p:set>
                                    <p:animEffect transition="in" filter="fade">
                                      <p:cBhvr>
                                        <p:cTn id="146" dur="250"/>
                                        <p:tgtEl>
                                          <p:spTgt spid="6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2"/>
                                        </p:tgtEl>
                                        <p:attrNameLst>
                                          <p:attrName>style.visibility</p:attrName>
                                        </p:attrNameLst>
                                      </p:cBhvr>
                                      <p:to>
                                        <p:strVal val="visible"/>
                                      </p:to>
                                    </p:set>
                                    <p:animEffect transition="in" filter="fade">
                                      <p:cBhvr>
                                        <p:cTn id="149" dur="250"/>
                                        <p:tgtEl>
                                          <p:spTgt spid="72"/>
                                        </p:tgtEl>
                                      </p:cBhvr>
                                    </p:animEffect>
                                  </p:childTnLst>
                                </p:cTn>
                              </p:par>
                            </p:childTnLst>
                          </p:cTn>
                        </p:par>
                        <p:par>
                          <p:cTn id="150" fill="hold">
                            <p:stCondLst>
                              <p:cond delay="3750"/>
                            </p:stCondLst>
                            <p:childTnLst>
                              <p:par>
                                <p:cTn id="151" presetID="10" presetClass="entr" presetSubtype="0" fill="hold" grpId="0" nodeType="after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fade">
                                      <p:cBhvr>
                                        <p:cTn id="153" dur="250"/>
                                        <p:tgtEl>
                                          <p:spTgt spid="57"/>
                                        </p:tgtEl>
                                      </p:cBhvr>
                                    </p:animEffect>
                                  </p:childTnLst>
                                </p:cTn>
                              </p:par>
                              <p:par>
                                <p:cTn id="154" presetID="10" presetClass="entr" presetSubtype="0" fill="hold" nodeType="withEffect">
                                  <p:stCondLst>
                                    <p:cond delay="0"/>
                                  </p:stCondLst>
                                  <p:childTnLst>
                                    <p:set>
                                      <p:cBhvr>
                                        <p:cTn id="155" dur="1" fill="hold">
                                          <p:stCondLst>
                                            <p:cond delay="0"/>
                                          </p:stCondLst>
                                        </p:cTn>
                                        <p:tgtEl>
                                          <p:spTgt spid="69"/>
                                        </p:tgtEl>
                                        <p:attrNameLst>
                                          <p:attrName>style.visibility</p:attrName>
                                        </p:attrNameLst>
                                      </p:cBhvr>
                                      <p:to>
                                        <p:strVal val="visible"/>
                                      </p:to>
                                    </p:set>
                                    <p:animEffect transition="in" filter="fade">
                                      <p:cBhvr>
                                        <p:cTn id="156" dur="250"/>
                                        <p:tgtEl>
                                          <p:spTgt spid="6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71"/>
                                        </p:tgtEl>
                                        <p:attrNameLst>
                                          <p:attrName>style.visibility</p:attrName>
                                        </p:attrNameLst>
                                      </p:cBhvr>
                                      <p:to>
                                        <p:strVal val="visible"/>
                                      </p:to>
                                    </p:set>
                                    <p:animEffect transition="in" filter="fade">
                                      <p:cBhvr>
                                        <p:cTn id="159" dur="250"/>
                                        <p:tgtEl>
                                          <p:spTgt spid="71"/>
                                        </p:tgtEl>
                                      </p:cBhvr>
                                    </p:animEffect>
                                  </p:childTnLst>
                                </p:cTn>
                              </p:par>
                            </p:childTnLst>
                          </p:cTn>
                        </p:par>
                        <p:par>
                          <p:cTn id="160" fill="hold">
                            <p:stCondLst>
                              <p:cond delay="4000"/>
                            </p:stCondLst>
                            <p:childTnLst>
                              <p:par>
                                <p:cTn id="161" presetID="10" presetClass="entr" presetSubtype="0" fill="hold" grpId="0" nodeType="after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fade">
                                      <p:cBhvr>
                                        <p:cTn id="163" dur="250"/>
                                        <p:tgtEl>
                                          <p:spTgt spid="62"/>
                                        </p:tgtEl>
                                      </p:cBhvr>
                                    </p:animEffect>
                                  </p:childTnLst>
                                </p:cTn>
                              </p:par>
                              <p:par>
                                <p:cTn id="164" presetID="10" presetClass="entr" presetSubtype="0" fill="hold" nodeType="withEffect">
                                  <p:stCondLst>
                                    <p:cond delay="0"/>
                                  </p:stCondLst>
                                  <p:childTnLst>
                                    <p:set>
                                      <p:cBhvr>
                                        <p:cTn id="165" dur="1" fill="hold">
                                          <p:stCondLst>
                                            <p:cond delay="0"/>
                                          </p:stCondLst>
                                        </p:cTn>
                                        <p:tgtEl>
                                          <p:spTgt spid="74"/>
                                        </p:tgtEl>
                                        <p:attrNameLst>
                                          <p:attrName>style.visibility</p:attrName>
                                        </p:attrNameLst>
                                      </p:cBhvr>
                                      <p:to>
                                        <p:strVal val="visible"/>
                                      </p:to>
                                    </p:set>
                                    <p:animEffect transition="in" filter="fade">
                                      <p:cBhvr>
                                        <p:cTn id="166" dur="250"/>
                                        <p:tgtEl>
                                          <p:spTgt spid="7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fade">
                                      <p:cBhvr>
                                        <p:cTn id="169" dur="250"/>
                                        <p:tgtEl>
                                          <p:spTgt spid="70"/>
                                        </p:tgtEl>
                                      </p:cBhvr>
                                    </p:animEffect>
                                  </p:childTnLst>
                                </p:cTn>
                              </p:par>
                            </p:childTnLst>
                          </p:cTn>
                        </p:par>
                        <p:par>
                          <p:cTn id="170" fill="hold">
                            <p:stCondLst>
                              <p:cond delay="4250"/>
                            </p:stCondLst>
                            <p:childTnLst>
                              <p:par>
                                <p:cTn id="171" presetID="10" presetClass="entr" presetSubtype="0" fill="hold" grpId="0" nodeType="afterEffect">
                                  <p:stCondLst>
                                    <p:cond delay="0"/>
                                  </p:stCondLst>
                                  <p:childTnLst>
                                    <p:set>
                                      <p:cBhvr>
                                        <p:cTn id="172" dur="1" fill="hold">
                                          <p:stCondLst>
                                            <p:cond delay="0"/>
                                          </p:stCondLst>
                                        </p:cTn>
                                        <p:tgtEl>
                                          <p:spTgt spid="75"/>
                                        </p:tgtEl>
                                        <p:attrNameLst>
                                          <p:attrName>style.visibility</p:attrName>
                                        </p:attrNameLst>
                                      </p:cBhvr>
                                      <p:to>
                                        <p:strVal val="visible"/>
                                      </p:to>
                                    </p:set>
                                    <p:animEffect transition="in" filter="fade">
                                      <p:cBhvr>
                                        <p:cTn id="173" dur="250"/>
                                        <p:tgtEl>
                                          <p:spTgt spid="75"/>
                                        </p:tgtEl>
                                      </p:cBhvr>
                                    </p:animEffect>
                                  </p:childTnLst>
                                </p:cTn>
                              </p:par>
                              <p:par>
                                <p:cTn id="174" presetID="10" presetClass="entr" presetSubtype="0" fill="hold" nodeType="withEffect">
                                  <p:stCondLst>
                                    <p:cond delay="0"/>
                                  </p:stCondLst>
                                  <p:childTnLst>
                                    <p:set>
                                      <p:cBhvr>
                                        <p:cTn id="175" dur="1" fill="hold">
                                          <p:stCondLst>
                                            <p:cond delay="0"/>
                                          </p:stCondLst>
                                        </p:cTn>
                                        <p:tgtEl>
                                          <p:spTgt spid="76"/>
                                        </p:tgtEl>
                                        <p:attrNameLst>
                                          <p:attrName>style.visibility</p:attrName>
                                        </p:attrNameLst>
                                      </p:cBhvr>
                                      <p:to>
                                        <p:strVal val="visible"/>
                                      </p:to>
                                    </p:set>
                                    <p:animEffect transition="in" filter="fade">
                                      <p:cBhvr>
                                        <p:cTn id="176" dur="250"/>
                                        <p:tgtEl>
                                          <p:spTgt spid="7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fade">
                                      <p:cBhvr>
                                        <p:cTn id="179" dur="250"/>
                                        <p:tgtEl>
                                          <p:spTgt spid="50"/>
                                        </p:tgtEl>
                                      </p:cBhvr>
                                    </p:animEffect>
                                  </p:childTnLst>
                                </p:cTn>
                              </p:par>
                              <p:par>
                                <p:cTn id="180" presetID="22" presetClass="entr" presetSubtype="8" fill="hold" nodeType="withEffect">
                                  <p:stCondLst>
                                    <p:cond delay="0"/>
                                  </p:stCondLst>
                                  <p:childTnLst>
                                    <p:set>
                                      <p:cBhvr>
                                        <p:cTn id="181" dur="1" fill="hold">
                                          <p:stCondLst>
                                            <p:cond delay="0"/>
                                          </p:stCondLst>
                                        </p:cTn>
                                        <p:tgtEl>
                                          <p:spTgt spid="20"/>
                                        </p:tgtEl>
                                        <p:attrNameLst>
                                          <p:attrName>style.visibility</p:attrName>
                                        </p:attrNameLst>
                                      </p:cBhvr>
                                      <p:to>
                                        <p:strVal val="visible"/>
                                      </p:to>
                                    </p:set>
                                    <p:animEffect transition="in" filter="wipe(left)">
                                      <p:cBhvr>
                                        <p:cTn id="182" dur="500"/>
                                        <p:tgtEl>
                                          <p:spTgt spid="20"/>
                                        </p:tgtEl>
                                      </p:cBhvr>
                                    </p:animEffect>
                                  </p:childTnLst>
                                </p:cTn>
                              </p:par>
                            </p:childTnLst>
                          </p:cTn>
                        </p:par>
                        <p:par>
                          <p:cTn id="183" fill="hold">
                            <p:stCondLst>
                              <p:cond delay="4750"/>
                            </p:stCondLst>
                            <p:childTnLst>
                              <p:par>
                                <p:cTn id="184" presetID="22" presetClass="entr" presetSubtype="8" fill="hold" nodeType="afterEffect">
                                  <p:stCondLst>
                                    <p:cond delay="0"/>
                                  </p:stCondLst>
                                  <p:childTnLst>
                                    <p:set>
                                      <p:cBhvr>
                                        <p:cTn id="185" dur="1" fill="hold">
                                          <p:stCondLst>
                                            <p:cond delay="0"/>
                                          </p:stCondLst>
                                        </p:cTn>
                                        <p:tgtEl>
                                          <p:spTgt spid="11"/>
                                        </p:tgtEl>
                                        <p:attrNameLst>
                                          <p:attrName>style.visibility</p:attrName>
                                        </p:attrNameLst>
                                      </p:cBhvr>
                                      <p:to>
                                        <p:strVal val="visible"/>
                                      </p:to>
                                    </p:set>
                                    <p:animEffect transition="in" filter="wipe(left)">
                                      <p:cBhvr>
                                        <p:cTn id="186" dur="500"/>
                                        <p:tgtEl>
                                          <p:spTgt spid="11"/>
                                        </p:tgtEl>
                                      </p:cBhvr>
                                    </p:animEffect>
                                  </p:childTnLst>
                                </p:cTn>
                              </p:par>
                              <p:par>
                                <p:cTn id="187" presetID="22" presetClass="entr" presetSubtype="8" fill="hold" nodeType="withEffect">
                                  <p:stCondLst>
                                    <p:cond delay="0"/>
                                  </p:stCondLst>
                                  <p:childTnLst>
                                    <p:set>
                                      <p:cBhvr>
                                        <p:cTn id="188" dur="1" fill="hold">
                                          <p:stCondLst>
                                            <p:cond delay="0"/>
                                          </p:stCondLst>
                                        </p:cTn>
                                        <p:tgtEl>
                                          <p:spTgt spid="30"/>
                                        </p:tgtEl>
                                        <p:attrNameLst>
                                          <p:attrName>style.visibility</p:attrName>
                                        </p:attrNameLst>
                                      </p:cBhvr>
                                      <p:to>
                                        <p:strVal val="visible"/>
                                      </p:to>
                                    </p:set>
                                    <p:animEffect transition="in" filter="wipe(left)">
                                      <p:cBhvr>
                                        <p:cTn id="189" dur="500"/>
                                        <p:tgtEl>
                                          <p:spTgt spid="30"/>
                                        </p:tgtEl>
                                      </p:cBhvr>
                                    </p:animEffect>
                                  </p:childTnLst>
                                </p:cTn>
                              </p:par>
                            </p:childTnLst>
                          </p:cTn>
                        </p:par>
                        <p:par>
                          <p:cTn id="190" fill="hold">
                            <p:stCondLst>
                              <p:cond delay="5250"/>
                            </p:stCondLst>
                            <p:childTnLst>
                              <p:par>
                                <p:cTn id="191" presetID="22" presetClass="entr" presetSubtype="8" fill="hold" nodeType="afterEffect">
                                  <p:stCondLst>
                                    <p:cond delay="0"/>
                                  </p:stCondLst>
                                  <p:childTnLst>
                                    <p:set>
                                      <p:cBhvr>
                                        <p:cTn id="192" dur="1" fill="hold">
                                          <p:stCondLst>
                                            <p:cond delay="0"/>
                                          </p:stCondLst>
                                        </p:cTn>
                                        <p:tgtEl>
                                          <p:spTgt spid="13"/>
                                        </p:tgtEl>
                                        <p:attrNameLst>
                                          <p:attrName>style.visibility</p:attrName>
                                        </p:attrNameLst>
                                      </p:cBhvr>
                                      <p:to>
                                        <p:strVal val="visible"/>
                                      </p:to>
                                    </p:set>
                                    <p:animEffect transition="in" filter="wipe(left)">
                                      <p:cBhvr>
                                        <p:cTn id="193" dur="500"/>
                                        <p:tgtEl>
                                          <p:spTgt spid="13"/>
                                        </p:tgtEl>
                                      </p:cBhvr>
                                    </p:animEffect>
                                  </p:childTnLst>
                                </p:cTn>
                              </p:par>
                            </p:childTnLst>
                          </p:cTn>
                        </p:par>
                        <p:par>
                          <p:cTn id="194" fill="hold">
                            <p:stCondLst>
                              <p:cond delay="5750"/>
                            </p:stCondLst>
                            <p:childTnLst>
                              <p:par>
                                <p:cTn id="195" presetID="22" presetClass="entr" presetSubtype="8" fill="hold" nodeType="afterEffect">
                                  <p:stCondLst>
                                    <p:cond delay="0"/>
                                  </p:stCondLst>
                                  <p:childTnLst>
                                    <p:set>
                                      <p:cBhvr>
                                        <p:cTn id="196" dur="1" fill="hold">
                                          <p:stCondLst>
                                            <p:cond delay="0"/>
                                          </p:stCondLst>
                                        </p:cTn>
                                        <p:tgtEl>
                                          <p:spTgt spid="32"/>
                                        </p:tgtEl>
                                        <p:attrNameLst>
                                          <p:attrName>style.visibility</p:attrName>
                                        </p:attrNameLst>
                                      </p:cBhvr>
                                      <p:to>
                                        <p:strVal val="visible"/>
                                      </p:to>
                                    </p:set>
                                    <p:animEffect transition="in" filter="wipe(left)">
                                      <p:cBhvr>
                                        <p:cTn id="197" dur="500"/>
                                        <p:tgtEl>
                                          <p:spTgt spid="32"/>
                                        </p:tgtEl>
                                      </p:cBhvr>
                                    </p:animEffect>
                                  </p:childTnLst>
                                </p:cTn>
                              </p:par>
                            </p:childTnLst>
                          </p:cTn>
                        </p:par>
                        <p:par>
                          <p:cTn id="198" fill="hold">
                            <p:stCondLst>
                              <p:cond delay="6250"/>
                            </p:stCondLst>
                            <p:childTnLst>
                              <p:par>
                                <p:cTn id="199" presetID="22" presetClass="entr" presetSubtype="8" fill="hold" nodeType="afterEffect">
                                  <p:stCondLst>
                                    <p:cond delay="0"/>
                                  </p:stCondLst>
                                  <p:childTnLst>
                                    <p:set>
                                      <p:cBhvr>
                                        <p:cTn id="200" dur="1" fill="hold">
                                          <p:stCondLst>
                                            <p:cond delay="0"/>
                                          </p:stCondLst>
                                        </p:cTn>
                                        <p:tgtEl>
                                          <p:spTgt spid="15"/>
                                        </p:tgtEl>
                                        <p:attrNameLst>
                                          <p:attrName>style.visibility</p:attrName>
                                        </p:attrNameLst>
                                      </p:cBhvr>
                                      <p:to>
                                        <p:strVal val="visible"/>
                                      </p:to>
                                    </p:set>
                                    <p:animEffect transition="in" filter="wipe(left)">
                                      <p:cBhvr>
                                        <p:cTn id="20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4" grpId="0" animBg="1"/>
      <p:bldP spid="54" grpId="1" animBg="1"/>
      <p:bldP spid="55" grpId="0" animBg="1"/>
      <p:bldP spid="55" grpId="1" animBg="1"/>
      <p:bldP spid="56" grpId="0" animBg="1"/>
      <p:bldP spid="56" grpId="1" animBg="1"/>
      <p:bldP spid="60" grpId="0" animBg="1"/>
      <p:bldP spid="60" grpId="1" animBg="1"/>
      <p:bldP spid="61" grpId="0" animBg="1"/>
      <p:bldP spid="61" grpId="1" animBg="1"/>
      <p:bldP spid="64" grpId="0" animBg="1"/>
      <p:bldP spid="64" grpId="1" animBg="1"/>
      <p:bldP spid="65" grpId="0" animBg="1"/>
      <p:bldP spid="65" grpId="1" animBg="1"/>
      <p:bldP spid="67" grpId="0" animBg="1"/>
      <p:bldP spid="67" grpId="1" animBg="1"/>
      <p:bldP spid="16" grpId="0"/>
      <p:bldP spid="48" grpId="0"/>
      <p:bldP spid="49" grpId="0" animBg="1"/>
      <p:bldP spid="50" grpId="0" animBg="1"/>
      <p:bldP spid="52" grpId="0" animBg="1"/>
      <p:bldP spid="57" grpId="0" animBg="1"/>
      <p:bldP spid="62" grpId="0" animBg="1"/>
      <p:bldP spid="70" grpId="0" animBg="1"/>
      <p:bldP spid="71" grpId="0" animBg="1"/>
      <p:bldP spid="72" grpId="0" animBg="1"/>
      <p:bldP spid="73" grpId="0" animBg="1"/>
      <p:bldP spid="7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s-ES"/>
              <a:t>In this video, you will see…</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Pivot tables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Charts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Maps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Reports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spd="slow" advTm="14929">
        <p159:morph option="byObject"/>
      </p:transition>
    </mc:Choice>
    <mc:Fallback xmlns="">
      <p:transition spd="slow" advTm="149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44"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s-ES"/>
              <a:t>Example: child vaccination program</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id="7" name="Graphic 6" descr="Children with solid fill">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wrap="square" rtlCol="0">
            <a:spAutoFit/>
          </a:bodyPr>
          <a:lstStyle/>
          <a:p>
            <a:pPr algn="ctr">
              <a:buClr>
                <a:srgbClr val="008CCF"/>
              </a:buClr>
            </a:pPr>
            <a:r>
              <a:rPr lang="es-ES" sz="2400"/>
              <a:t>BCG dose</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wrap="square" rtlCol="0">
            <a:spAutoFit/>
          </a:bodyPr>
          <a:lstStyle/>
          <a:p>
            <a:pPr algn="ctr">
              <a:buClr>
                <a:srgbClr val="008CCF"/>
              </a:buClr>
            </a:pPr>
            <a:r>
              <a:rPr lang="es-ES" sz="2400"/>
              <a:t>Last 12 months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wrap="square" rtlCol="0">
            <a:spAutoFit/>
          </a:bodyPr>
          <a:lstStyle/>
          <a:p>
            <a:pPr algn="ctr">
              <a:buClr>
                <a:srgbClr val="008CCF"/>
              </a:buClr>
            </a:pPr>
            <a:r>
              <a:rPr lang="es-ES" sz="2400"/>
              <a:t>Each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7952">
        <p159:morph option="byObject"/>
      </p:transition>
    </mc:Choice>
    <mc:Fallback xmlns="">
      <p:transition spd="slow" advTm="179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wrap="none" rtlCol="0">
            <a:spAutoFit/>
          </a:bodyPr>
          <a:lstStyle/>
          <a:p>
            <a:pPr algn="l">
              <a:buClr>
                <a:srgbClr val="008CCF"/>
              </a:buClr>
            </a:pPr>
            <a:r>
              <a:rPr lang="fr-FR" sz="2400" dirty="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spd="slow" advTm="112000">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ar chart&#10;&#10;Description automatically generated">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Pivot tables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Charts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Maps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6"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name="connsiteX0" fmla="*/ 121147 w 486078"/>
                <a:gd name="connsiteY0" fmla="*/ 365638 h 486078"/>
                <a:gd name="connsiteX1" fmla="*/ 121865 w 486078"/>
                <a:gd name="connsiteY1" fmla="*/ 415519 h 486078"/>
                <a:gd name="connsiteX2" fmla="*/ 121147 w 486078"/>
                <a:gd name="connsiteY2" fmla="*/ 416237 h 486078"/>
                <a:gd name="connsiteX3" fmla="*/ 60574 w 486078"/>
                <a:gd name="connsiteY3" fmla="*/ 436188 h 486078"/>
                <a:gd name="connsiteX4" fmla="*/ 49891 w 486078"/>
                <a:gd name="connsiteY4" fmla="*/ 425505 h 486078"/>
                <a:gd name="connsiteX5" fmla="*/ 69842 w 486078"/>
                <a:gd name="connsiteY5" fmla="*/ 364931 h 486078"/>
                <a:gd name="connsiteX6" fmla="*/ 121147 w 486078"/>
                <a:gd name="connsiteY6" fmla="*/ 365638 h 486078"/>
                <a:gd name="connsiteX7" fmla="*/ 394858 w 486078"/>
                <a:gd name="connsiteY7" fmla="*/ 0 h 486078"/>
                <a:gd name="connsiteX8" fmla="*/ 44965 w 486078"/>
                <a:gd name="connsiteY8" fmla="*/ 350675 h 486078"/>
                <a:gd name="connsiteX9" fmla="*/ 0 w 486078"/>
                <a:gd name="connsiteY9" fmla="*/ 486079 h 486078"/>
                <a:gd name="connsiteX10" fmla="*/ 136111 w 486078"/>
                <a:gd name="connsiteY10" fmla="*/ 441176 h 486078"/>
                <a:gd name="connsiteX11" fmla="*/ 486079 w 486078"/>
                <a:gd name="connsiteY11" fmla="*/ 91282 h 4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078" h="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w="12402"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name="connsiteX0" fmla="*/ 141111 w 149552"/>
                <a:gd name="connsiteY0" fmla="*/ 59148 h 148891"/>
                <a:gd name="connsiteX1" fmla="*/ 90513 w 149552"/>
                <a:gd name="connsiteY1" fmla="*/ 8550 h 148891"/>
                <a:gd name="connsiteX2" fmla="*/ 50351 w 149552"/>
                <a:gd name="connsiteY2" fmla="*/ 8090 h 148891"/>
                <a:gd name="connsiteX3" fmla="*/ 49891 w 149552"/>
                <a:gd name="connsiteY3" fmla="*/ 8550 h 148891"/>
                <a:gd name="connsiteX4" fmla="*/ 0 w 149552"/>
                <a:gd name="connsiteY4" fmla="*/ 58441 h 148891"/>
                <a:gd name="connsiteX5" fmla="*/ 90513 w 149552"/>
                <a:gd name="connsiteY5" fmla="*/ 148892 h 148891"/>
                <a:gd name="connsiteX6" fmla="*/ 140392 w 149552"/>
                <a:gd name="connsiteY6" fmla="*/ 99013 h 148891"/>
                <a:gd name="connsiteX7" fmla="*/ 142827 w 149552"/>
                <a:gd name="connsiteY7" fmla="*/ 60927 h 148891"/>
                <a:gd name="connsiteX8" fmla="*/ 141111 w 149552"/>
                <a:gd name="connsiteY8" fmla="*/ 59148 h 14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52" h="148891">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w="12402"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name="connsiteX0" fmla="*/ 0 w 213013"/>
                <a:gd name="connsiteY0" fmla="*/ 49630 h 49630"/>
                <a:gd name="connsiteX1" fmla="*/ 196561 w 213013"/>
                <a:gd name="connsiteY1" fmla="*/ 49630 h 49630"/>
                <a:gd name="connsiteX2" fmla="*/ 213013 w 213013"/>
                <a:gd name="connsiteY2" fmla="*/ 0 h 49630"/>
                <a:gd name="connsiteX3" fmla="*/ 0 w 213013"/>
                <a:gd name="connsiteY3" fmla="*/ 0 h 49630"/>
                <a:gd name="connsiteX4" fmla="*/ 0 w 213013"/>
                <a:gd name="connsiteY4" fmla="*/ 49630 h 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13" h="49630">
                  <a:moveTo>
                    <a:pt x="0" y="49630"/>
                  </a:moveTo>
                  <a:lnTo>
                    <a:pt x="196561" y="49630"/>
                  </a:lnTo>
                  <a:lnTo>
                    <a:pt x="213013" y="0"/>
                  </a:lnTo>
                  <a:lnTo>
                    <a:pt x="0" y="0"/>
                  </a:lnTo>
                  <a:lnTo>
                    <a:pt x="0" y="49630"/>
                  </a:lnTo>
                  <a:close/>
                </a:path>
              </a:pathLst>
            </a:custGeom>
            <a:solidFill>
              <a:schemeClr val="accent1"/>
            </a:solidFill>
            <a:ln w="12402"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name="connsiteX0" fmla="*/ 0 w 439723"/>
                <a:gd name="connsiteY0" fmla="*/ 49630 h 49630"/>
                <a:gd name="connsiteX1" fmla="*/ 390193 w 439723"/>
                <a:gd name="connsiteY1" fmla="*/ 49630 h 49630"/>
                <a:gd name="connsiteX2" fmla="*/ 439724 w 439723"/>
                <a:gd name="connsiteY2" fmla="*/ 0 h 49630"/>
                <a:gd name="connsiteX3" fmla="*/ 0 w 439723"/>
                <a:gd name="connsiteY3" fmla="*/ 0 h 49630"/>
                <a:gd name="connsiteX4" fmla="*/ 0 w 439723"/>
                <a:gd name="connsiteY4" fmla="*/ 49630 h 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723" h="49630">
                  <a:moveTo>
                    <a:pt x="0" y="49630"/>
                  </a:moveTo>
                  <a:lnTo>
                    <a:pt x="390193" y="49630"/>
                  </a:lnTo>
                  <a:lnTo>
                    <a:pt x="439724" y="0"/>
                  </a:lnTo>
                  <a:lnTo>
                    <a:pt x="0" y="0"/>
                  </a:lnTo>
                  <a:lnTo>
                    <a:pt x="0" y="49630"/>
                  </a:lnTo>
                  <a:close/>
                </a:path>
              </a:pathLst>
            </a:custGeom>
            <a:solidFill>
              <a:schemeClr val="accent1"/>
            </a:solidFill>
            <a:ln w="12402"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name="connsiteX0" fmla="*/ 694824 w 769268"/>
                <a:gd name="connsiteY0" fmla="*/ 540970 h 992605"/>
                <a:gd name="connsiteX1" fmla="*/ 694824 w 769268"/>
                <a:gd name="connsiteY1" fmla="*/ 918160 h 992605"/>
                <a:gd name="connsiteX2" fmla="*/ 74445 w 769268"/>
                <a:gd name="connsiteY2" fmla="*/ 918160 h 992605"/>
                <a:gd name="connsiteX3" fmla="*/ 74445 w 769268"/>
                <a:gd name="connsiteY3" fmla="*/ 148891 h 992605"/>
                <a:gd name="connsiteX4" fmla="*/ 210929 w 769268"/>
                <a:gd name="connsiteY4" fmla="*/ 148891 h 992605"/>
                <a:gd name="connsiteX5" fmla="*/ 210929 w 769268"/>
                <a:gd name="connsiteY5" fmla="*/ 223336 h 992605"/>
                <a:gd name="connsiteX6" fmla="*/ 558340 w 769268"/>
                <a:gd name="connsiteY6" fmla="*/ 223336 h 992605"/>
                <a:gd name="connsiteX7" fmla="*/ 558340 w 769268"/>
                <a:gd name="connsiteY7" fmla="*/ 148891 h 992605"/>
                <a:gd name="connsiteX8" fmla="*/ 694824 w 769268"/>
                <a:gd name="connsiteY8" fmla="*/ 148891 h 992605"/>
                <a:gd name="connsiteX9" fmla="*/ 694824 w 769268"/>
                <a:gd name="connsiteY9" fmla="*/ 253387 h 992605"/>
                <a:gd name="connsiteX10" fmla="*/ 753139 w 769268"/>
                <a:gd name="connsiteY10" fmla="*/ 194923 h 992605"/>
                <a:gd name="connsiteX11" fmla="*/ 753139 w 769268"/>
                <a:gd name="connsiteY11" fmla="*/ 194923 h 992605"/>
                <a:gd name="connsiteX12" fmla="*/ 755261 w 769268"/>
                <a:gd name="connsiteY12" fmla="*/ 192801 h 992605"/>
                <a:gd name="connsiteX13" fmla="*/ 769269 w 769268"/>
                <a:gd name="connsiteY13" fmla="*/ 178793 h 992605"/>
                <a:gd name="connsiteX14" fmla="*/ 769269 w 769268"/>
                <a:gd name="connsiteY14" fmla="*/ 124076 h 992605"/>
                <a:gd name="connsiteX15" fmla="*/ 719639 w 769268"/>
                <a:gd name="connsiteY15" fmla="*/ 74445 h 992605"/>
                <a:gd name="connsiteX16" fmla="*/ 508710 w 769268"/>
                <a:gd name="connsiteY16" fmla="*/ 74445 h 992605"/>
                <a:gd name="connsiteX17" fmla="*/ 508710 w 769268"/>
                <a:gd name="connsiteY17" fmla="*/ 49630 h 992605"/>
                <a:gd name="connsiteX18" fmla="*/ 459080 w 769268"/>
                <a:gd name="connsiteY18" fmla="*/ 0 h 992605"/>
                <a:gd name="connsiteX19" fmla="*/ 310189 w 769268"/>
                <a:gd name="connsiteY19" fmla="*/ 0 h 992605"/>
                <a:gd name="connsiteX20" fmla="*/ 260559 w 769268"/>
                <a:gd name="connsiteY20" fmla="*/ 49630 h 992605"/>
                <a:gd name="connsiteX21" fmla="*/ 260559 w 769268"/>
                <a:gd name="connsiteY21" fmla="*/ 74445 h 992605"/>
                <a:gd name="connsiteX22" fmla="*/ 49630 w 769268"/>
                <a:gd name="connsiteY22" fmla="*/ 74445 h 992605"/>
                <a:gd name="connsiteX23" fmla="*/ 0 w 769268"/>
                <a:gd name="connsiteY23" fmla="*/ 124076 h 992605"/>
                <a:gd name="connsiteX24" fmla="*/ 0 w 769268"/>
                <a:gd name="connsiteY24" fmla="*/ 942975 h 992605"/>
                <a:gd name="connsiteX25" fmla="*/ 49630 w 769268"/>
                <a:gd name="connsiteY25" fmla="*/ 992605 h 992605"/>
                <a:gd name="connsiteX26" fmla="*/ 719639 w 769268"/>
                <a:gd name="connsiteY26" fmla="*/ 992605 h 992605"/>
                <a:gd name="connsiteX27" fmla="*/ 769269 w 769268"/>
                <a:gd name="connsiteY27" fmla="*/ 942975 h 992605"/>
                <a:gd name="connsiteX28" fmla="*/ 769269 w 769268"/>
                <a:gd name="connsiteY28" fmla="*/ 466524 h 992605"/>
                <a:gd name="connsiteX29" fmla="*/ 358132 w 769268"/>
                <a:gd name="connsiteY29" fmla="*/ 60350 h 992605"/>
                <a:gd name="connsiteX30" fmla="*/ 384634 w 769268"/>
                <a:gd name="connsiteY30" fmla="*/ 49630 h 992605"/>
                <a:gd name="connsiteX31" fmla="*/ 421857 w 769268"/>
                <a:gd name="connsiteY31" fmla="*/ 86853 h 992605"/>
                <a:gd name="connsiteX32" fmla="*/ 384634 w 769268"/>
                <a:gd name="connsiteY32" fmla="*/ 124076 h 992605"/>
                <a:gd name="connsiteX33" fmla="*/ 347412 w 769268"/>
                <a:gd name="connsiteY33" fmla="*/ 86853 h 992605"/>
                <a:gd name="connsiteX34" fmla="*/ 358132 w 769268"/>
                <a:gd name="connsiteY34" fmla="*/ 60350 h 99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69268" h="992605">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w="12402"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name="connsiteX0" fmla="*/ 0 w 290833"/>
                <a:gd name="connsiteY0" fmla="*/ 49630 h 49630"/>
                <a:gd name="connsiteX1" fmla="*/ 241302 w 290833"/>
                <a:gd name="connsiteY1" fmla="*/ 49630 h 49630"/>
                <a:gd name="connsiteX2" fmla="*/ 290833 w 290833"/>
                <a:gd name="connsiteY2" fmla="*/ 0 h 49630"/>
                <a:gd name="connsiteX3" fmla="*/ 0 w 290833"/>
                <a:gd name="connsiteY3" fmla="*/ 0 h 49630"/>
                <a:gd name="connsiteX4" fmla="*/ 0 w 290833"/>
                <a:gd name="connsiteY4" fmla="*/ 49630 h 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3" h="49630">
                  <a:moveTo>
                    <a:pt x="0" y="49630"/>
                  </a:moveTo>
                  <a:lnTo>
                    <a:pt x="241302" y="49630"/>
                  </a:lnTo>
                  <a:lnTo>
                    <a:pt x="290833" y="0"/>
                  </a:lnTo>
                  <a:lnTo>
                    <a:pt x="0" y="0"/>
                  </a:lnTo>
                  <a:lnTo>
                    <a:pt x="0" y="49630"/>
                  </a:lnTo>
                  <a:close/>
                </a:path>
              </a:pathLst>
            </a:custGeom>
            <a:solidFill>
              <a:srgbClr val="000000"/>
            </a:solidFill>
            <a:ln w="12402" cap="flat">
              <a:noFill/>
              <a:prstDash val="solid"/>
              <a:miter/>
            </a:ln>
          </p:spPr>
          <p:txBody>
            <a:bodyPr rtlCol="0" anchor="ctr"/>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Interpretation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spd="slow" p14:dur="2000" advTm="36000"/>
    </mc:Choice>
    <mc:Fallback xmlns="">
      <p:transition spd="slow" advTm="3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heel(1)">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1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xit" presetSubtype="1" fill="hold" grpId="1" nodeType="clickEffect">
                                  <p:stCondLst>
                                    <p:cond delay="0"/>
                                  </p:stCondLst>
                                  <p:childTnLst>
                                    <p:animEffect transition="out" filter="wheel(1)">
                                      <p:cBhvr>
                                        <p:cTn id="21" dur="1000"/>
                                        <p:tgtEl>
                                          <p:spTgt spid="18"/>
                                        </p:tgtEl>
                                      </p:cBhvr>
                                    </p:animEffect>
                                    <p:set>
                                      <p:cBhvr>
                                        <p:cTn id="22" dur="1" fill="hold">
                                          <p:stCondLst>
                                            <p:cond delay="999"/>
                                          </p:stCondLst>
                                        </p:cTn>
                                        <p:tgtEl>
                                          <p:spTgt spid="18"/>
                                        </p:tgtEl>
                                        <p:attrNameLst>
                                          <p:attrName>style.visibility</p:attrName>
                                        </p:attrNameLst>
                                      </p:cBhvr>
                                      <p:to>
                                        <p:strVal val="hidden"/>
                                      </p:to>
                                    </p:set>
                                  </p:childTnLst>
                                </p:cTn>
                              </p:par>
                              <p:par>
                                <p:cTn id="23" presetID="21" presetClass="exit" presetSubtype="1" fill="hold" grpId="1" nodeType="withEffect">
                                  <p:stCondLst>
                                    <p:cond delay="0"/>
                                  </p:stCondLst>
                                  <p:childTnLst>
                                    <p:animEffect transition="out" filter="wheel(1)">
                                      <p:cBhvr>
                                        <p:cTn id="24" dur="1000"/>
                                        <p:tgtEl>
                                          <p:spTgt spid="19"/>
                                        </p:tgtEl>
                                      </p:cBhvr>
                                    </p:animEffect>
                                    <p:set>
                                      <p:cBhvr>
                                        <p:cTn id="25" dur="1" fill="hold">
                                          <p:stCondLst>
                                            <p:cond delay="999"/>
                                          </p:stCondLst>
                                        </p:cTn>
                                        <p:tgtEl>
                                          <p:spTgt spid="19"/>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8" grpId="1" animBg="1"/>
      <p:bldP spid="19" grpId="0" animBg="1"/>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hidden="1">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wrap="none" rtlCol="0">
            <a:spAutoFit/>
          </a:bodyPr>
          <a:lstStyle/>
          <a:p>
            <a:pPr algn="l">
              <a:buClr>
                <a:srgbClr val="008CCF"/>
              </a:buClr>
            </a:pPr>
            <a:r>
              <a:rPr lang="fr-FR" sz="2400" dirty="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spd="slow" advTm="25000">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wrap="none" rtlCol="0">
            <a:spAutoFit/>
          </a:bodyPr>
          <a:lstStyle/>
          <a:p>
            <a:pPr algn="l">
              <a:buClr>
                <a:srgbClr val="008CCF"/>
              </a:buClr>
            </a:pPr>
            <a:r>
              <a:rPr lang="fr-FR" sz="2400" dirty="0"/>
              <a:t>DEMO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